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9" r:id="rId2"/>
    <p:sldId id="262" r:id="rId3"/>
    <p:sldId id="258" r:id="rId4"/>
    <p:sldId id="274" r:id="rId5"/>
    <p:sldId id="257" r:id="rId6"/>
    <p:sldId id="261" r:id="rId7"/>
    <p:sldId id="263" r:id="rId8"/>
    <p:sldId id="260" r:id="rId9"/>
    <p:sldId id="265" r:id="rId10"/>
    <p:sldId id="266" r:id="rId11"/>
    <p:sldId id="275" r:id="rId12"/>
    <p:sldId id="271" r:id="rId13"/>
    <p:sldId id="272" r:id="rId14"/>
    <p:sldId id="273" r:id="rId15"/>
    <p:sldId id="276" r:id="rId16"/>
    <p:sldId id="267" r:id="rId17"/>
    <p:sldId id="269" r:id="rId18"/>
    <p:sldId id="268" r:id="rId19"/>
    <p:sldId id="270"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80" d="100"/>
          <a:sy n="80" d="100"/>
        </p:scale>
        <p:origin x="-858" y="-52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jpeg>
</file>

<file path=ppt/media/image12.jpeg>
</file>

<file path=ppt/media/image13.png>
</file>

<file path=ppt/media/image14.png>
</file>

<file path=ppt/media/image15.png>
</file>

<file path=ppt/media/image16.gif>
</file>

<file path=ppt/media/image17.jpeg>
</file>

<file path=ppt/media/image18.png>
</file>

<file path=ppt/media/image19.jpeg>
</file>

<file path=ppt/media/image2.png>
</file>

<file path=ppt/media/image20.jpeg>
</file>

<file path=ppt/media/image21.png>
</file>

<file path=ppt/media/image22.jpeg>
</file>

<file path=ppt/media/image23.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2115036-A87B-47D8-958E-F195ADB8AAF8}" type="datetimeFigureOut">
              <a:rPr lang="en-GB" smtClean="0"/>
              <a:t>08/03/2013</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2EB6754-4F8F-4A4B-A71B-0F6732AECF42}" type="slidenum">
              <a:rPr lang="en-GB" smtClean="0"/>
              <a:t>‹#›</a:t>
            </a:fld>
            <a:endParaRPr lang="en-GB"/>
          </a:p>
        </p:txBody>
      </p:sp>
    </p:spTree>
    <p:extLst>
      <p:ext uri="{BB962C8B-B14F-4D97-AF65-F5344CB8AC3E}">
        <p14:creationId xmlns:p14="http://schemas.microsoft.com/office/powerpoint/2010/main" val="3662554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3/8/2013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3/8/2013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3/8/2013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3/8/2013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3/8/2013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3/8/2013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3/8/2013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image" Target="../media/image17.jpe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www.edenrising.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hyperlink" Target="http://www.edenrising.com/" TargetMode="Externa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lgn="ctr">
              <a:buNone/>
            </a:pPr>
            <a:r>
              <a:rPr lang="en-GB" dirty="0" smtClean="0"/>
              <a:t>By </a:t>
            </a:r>
            <a:r>
              <a:rPr lang="en-GB" b="1" dirty="0" smtClean="0"/>
              <a:t>Mat Perry </a:t>
            </a:r>
            <a:r>
              <a:rPr lang="en-GB" dirty="0" smtClean="0"/>
              <a:t>and </a:t>
            </a:r>
            <a:r>
              <a:rPr lang="en-GB" b="1" dirty="0" smtClean="0"/>
              <a:t>John Greenslade</a:t>
            </a:r>
            <a:endParaRPr lang="en-GB" b="1" dirty="0"/>
          </a:p>
        </p:txBody>
      </p:sp>
      <p:pic>
        <p:nvPicPr>
          <p:cNvPr id="1026" name="Picture 2" descr="\\TIV-FS04\Student User Data$\33391882\Desktop\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1" y="698266"/>
            <a:ext cx="3719314" cy="370886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Eden Rising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9152" y="9926638"/>
            <a:ext cx="1793875" cy="1758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sp>
        <p:nvSpPr>
          <p:cNvPr id="2" name="Text Box 3"/>
          <p:cNvSpPr txBox="1">
            <a:spLocks noChangeArrowheads="1"/>
          </p:cNvSpPr>
          <p:nvPr/>
        </p:nvSpPr>
        <p:spPr bwMode="auto">
          <a:xfrm>
            <a:off x="4803577" y="9972675"/>
            <a:ext cx="7270750" cy="12969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200" b="0" i="0" u="none" strike="noStrike" cap="none" normalizeH="0" baseline="0" dirty="0" smtClean="0">
                <a:ln>
                  <a:noFill/>
                </a:ln>
                <a:solidFill>
                  <a:srgbClr val="000000"/>
                </a:solidFill>
                <a:effectLst/>
                <a:latin typeface="Impact" pitchFamily="34" charset="0"/>
                <a:cs typeface="Arial" pitchFamily="34" charset="0"/>
              </a:rPr>
              <a:t>Concept Art - Resource Pad</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2052" name="Picture 4" descr="Scan 1"/>
          <p:cNvPicPr>
            <a:picLocks noChangeAspect="1" noChangeArrowheads="1"/>
          </p:cNvPicPr>
          <p:nvPr/>
        </p:nvPicPr>
        <p:blipFill>
          <a:blip r:embed="rId4" cstate="print">
            <a:extLst>
              <a:ext uri="{28A0092B-C50C-407E-A947-70E740481C1C}">
                <a14:useLocalDpi xmlns:a14="http://schemas.microsoft.com/office/drawing/2010/main" val="0"/>
              </a:ext>
            </a:extLst>
          </a:blip>
          <a:srcRect l="12370" t="23808" r="43970" b="50266"/>
          <a:stretch>
            <a:fillRect/>
          </a:stretch>
        </p:blipFill>
        <p:spPr bwMode="auto">
          <a:xfrm rot="-562240">
            <a:off x="5378252" y="10861675"/>
            <a:ext cx="3852863" cy="3146425"/>
          </a:xfrm>
          <a:prstGeom prst="rect">
            <a:avLst/>
          </a:prstGeom>
          <a:noFill/>
          <a:ln w="28575" algn="in">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CCCCCC"/>
                  </a:outerShdw>
                </a:effectLst>
              </a14:hiddenEffects>
            </a:ext>
          </a:extLst>
        </p:spPr>
      </p:pic>
      <p:pic>
        <p:nvPicPr>
          <p:cNvPr id="2053" name="Picture 5" descr="Resource Pad"/>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86315" y="10439400"/>
            <a:ext cx="9407525" cy="66500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sp>
        <p:nvSpPr>
          <p:cNvPr id="4" name="Text Box 6"/>
          <p:cNvSpPr txBox="1">
            <a:spLocks noChangeArrowheads="1"/>
          </p:cNvSpPr>
          <p:nvPr/>
        </p:nvSpPr>
        <p:spPr bwMode="auto">
          <a:xfrm>
            <a:off x="12469615" y="16225838"/>
            <a:ext cx="1584325" cy="180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800" b="0" i="0" u="none" strike="noStrike" cap="none" normalizeH="0" baseline="0" dirty="0" smtClean="0">
                <a:ln>
                  <a:noFill/>
                </a:ln>
                <a:solidFill>
                  <a:srgbClr val="000000"/>
                </a:solidFill>
                <a:effectLst/>
                <a:latin typeface="Tahoma" pitchFamily="34" charset="0"/>
                <a:cs typeface="Arial" pitchFamily="34" charset="0"/>
              </a:rPr>
              <a:t>Graphic Art By: John </a:t>
            </a:r>
            <a:r>
              <a:rPr kumimoji="0" lang="en-GB" sz="800" b="0" i="0" u="none" strike="noStrike" cap="none" normalizeH="0" baseline="0" dirty="0" err="1" smtClean="0">
                <a:ln>
                  <a:noFill/>
                </a:ln>
                <a:solidFill>
                  <a:srgbClr val="000000"/>
                </a:solidFill>
                <a:effectLst/>
                <a:latin typeface="Tahoma" pitchFamily="34" charset="0"/>
                <a:cs typeface="Arial" pitchFamily="34" charset="0"/>
              </a:rPr>
              <a:t>Greenslade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5" name="TextBox 4"/>
          <p:cNvSpPr txBox="1"/>
          <p:nvPr/>
        </p:nvSpPr>
        <p:spPr>
          <a:xfrm>
            <a:off x="3660577" y="4507468"/>
            <a:ext cx="1749623" cy="369332"/>
          </a:xfrm>
          <a:prstGeom prst="rect">
            <a:avLst/>
          </a:prstGeom>
          <a:noFill/>
        </p:spPr>
        <p:txBody>
          <a:bodyPr wrap="square" rtlCol="0">
            <a:spAutoFit/>
          </a:bodyPr>
          <a:lstStyle/>
          <a:p>
            <a:r>
              <a:rPr lang="en-GB" i="1" dirty="0" smtClean="0"/>
              <a:t>(Unofficial Logo)</a:t>
            </a:r>
            <a:endParaRPr lang="en-GB" i="1" dirty="0"/>
          </a:p>
        </p:txBody>
      </p:sp>
    </p:spTree>
    <p:extLst>
      <p:ext uri="{BB962C8B-B14F-4D97-AF65-F5344CB8AC3E}">
        <p14:creationId xmlns:p14="http://schemas.microsoft.com/office/powerpoint/2010/main" val="21230173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smtClean="0"/>
              <a:t>Finance/ Budget continued…</a:t>
            </a:r>
            <a:endParaRPr lang="en-GB" sz="2800" b="1" dirty="0"/>
          </a:p>
        </p:txBody>
      </p:sp>
      <p:sp>
        <p:nvSpPr>
          <p:cNvPr id="3" name="Content Placeholder 2"/>
          <p:cNvSpPr>
            <a:spLocks noGrp="1"/>
          </p:cNvSpPr>
          <p:nvPr>
            <p:ph idx="1"/>
          </p:nvPr>
        </p:nvSpPr>
        <p:spPr/>
        <p:txBody>
          <a:bodyPr>
            <a:normAutofit fontScale="92500"/>
          </a:bodyPr>
          <a:lstStyle/>
          <a:p>
            <a:pPr marL="0" indent="0">
              <a:buNone/>
            </a:pPr>
            <a:endParaRPr lang="en-GB" sz="1800" dirty="0" smtClean="0"/>
          </a:p>
          <a:p>
            <a:r>
              <a:rPr lang="en-GB" sz="1800" dirty="0"/>
              <a:t>The game would be region based since it’s worldwide accessible from the web, and not all players would be playing on the same server so a number of different servers would be required (e.g. servers for East Europe, West Europe, Asia, North America). </a:t>
            </a:r>
          </a:p>
          <a:p>
            <a:r>
              <a:rPr lang="en-GB" sz="1800" dirty="0"/>
              <a:t>We would like to advertise our game through popular social networking websites like Facebook and Google Plus. We will also be launching an advert campaign through a YouTube channel set up for the website.</a:t>
            </a:r>
          </a:p>
          <a:p>
            <a:r>
              <a:rPr lang="en-GB" sz="1800" dirty="0"/>
              <a:t>AdSense will be set-up with Google so we can display paid adverts on our website, this will bring in a stream of extra revenue.</a:t>
            </a:r>
          </a:p>
          <a:p>
            <a:r>
              <a:rPr lang="en-GB" sz="1800" dirty="0"/>
              <a:t>Micro transactions for in-game DLC (extra items) will be inside the game so players can buy resources,  units and they can also fast track the time so units/buildings are built on the fly.</a:t>
            </a:r>
          </a:p>
          <a:p>
            <a:r>
              <a:rPr lang="en-GB" sz="1800" dirty="0"/>
              <a:t>Premium membership available (annual subscription is £20). This removes websites advertisements and the need for other micro transactions (all extra items unlocked) Premium icon displayed next to players profile name verifying that they are a premium member (bragging rights).</a:t>
            </a:r>
          </a:p>
          <a:p>
            <a:endParaRPr lang="en-GB" sz="1800" dirty="0" smtClean="0"/>
          </a:p>
          <a:p>
            <a:endParaRPr lang="en-GB" sz="1800" i="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16385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smtClean="0"/>
              <a:t>Website Wireframe Concept</a:t>
            </a:r>
            <a:endParaRPr lang="en-GB" sz="2800" b="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E:\ICT Level 3 Course (Extended) Part 2\UNITS\UNIT 40 - COMPUTER GAME DESIGN\Website Wireframe\Website Wireframe\HOM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842" y="1143000"/>
            <a:ext cx="4571424" cy="3427144"/>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descr="E:\ICT Level 3 Course (Extended) Part 2\UNITS\UNIT 40 - COMPUTER GAME DESIGN\Website Wireframe\Website Wireframe\LOGIN.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67492" y="1897083"/>
            <a:ext cx="4980468" cy="37338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830985" y="4648200"/>
            <a:ext cx="2438400" cy="381000"/>
          </a:xfrm>
          <a:prstGeom prst="rect">
            <a:avLst/>
          </a:prstGeom>
          <a:noFill/>
        </p:spPr>
        <p:txBody>
          <a:bodyPr wrap="square" rtlCol="0">
            <a:spAutoFit/>
          </a:bodyPr>
          <a:lstStyle/>
          <a:p>
            <a:pPr algn="ctr"/>
            <a:r>
              <a:rPr lang="en-GB" dirty="0" smtClean="0"/>
              <a:t>Home Page…</a:t>
            </a:r>
            <a:endParaRPr lang="en-GB" dirty="0"/>
          </a:p>
        </p:txBody>
      </p:sp>
      <p:sp>
        <p:nvSpPr>
          <p:cNvPr id="9" name="TextBox 8"/>
          <p:cNvSpPr txBox="1"/>
          <p:nvPr/>
        </p:nvSpPr>
        <p:spPr>
          <a:xfrm>
            <a:off x="5181600" y="5715000"/>
            <a:ext cx="2438400" cy="381000"/>
          </a:xfrm>
          <a:prstGeom prst="rect">
            <a:avLst/>
          </a:prstGeom>
          <a:noFill/>
        </p:spPr>
        <p:txBody>
          <a:bodyPr wrap="square" rtlCol="0">
            <a:spAutoFit/>
          </a:bodyPr>
          <a:lstStyle/>
          <a:p>
            <a:pPr algn="ctr"/>
            <a:r>
              <a:rPr lang="en-GB" dirty="0" smtClean="0"/>
              <a:t>Login Page…</a:t>
            </a:r>
            <a:endParaRPr lang="en-GB" dirty="0"/>
          </a:p>
        </p:txBody>
      </p:sp>
    </p:spTree>
    <p:extLst>
      <p:ext uri="{BB962C8B-B14F-4D97-AF65-F5344CB8AC3E}">
        <p14:creationId xmlns:p14="http://schemas.microsoft.com/office/powerpoint/2010/main" val="24027197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a:bodyPr>
          <a:lstStyle/>
          <a:p>
            <a:r>
              <a:rPr lang="en-GB" sz="2800" b="1" dirty="0" smtClean="0"/>
              <a:t>Initial Concept Ideas… (Buildings)</a:t>
            </a:r>
            <a:endParaRPr lang="en-GB" sz="2800" b="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E:\ICT Level 3 Course (Extended) Part 2\UNITS\UNIT 40 - COMPUTER GAME DESIGN\Idea Concepts (Art)\Buildings Concept (Shrinke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5400" y="609600"/>
            <a:ext cx="6163235" cy="628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34527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a:bodyPr>
          <a:lstStyle/>
          <a:p>
            <a:r>
              <a:rPr lang="en-GB" sz="2800" b="1" dirty="0" smtClean="0"/>
              <a:t>Initial Concept Ideas… (Factions)</a:t>
            </a:r>
            <a:endParaRPr lang="en-GB" sz="2800" b="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E:\ICT Level 3 Course (Extended) Part 2\UNITS\UNIT 40 - COMPUTER GAME DESIGN\Idea Concepts (Art)\Factions Concep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09800" y="826169"/>
            <a:ext cx="4526165" cy="63366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86938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a:bodyPr>
          <a:lstStyle/>
          <a:p>
            <a:r>
              <a:rPr lang="en-GB" sz="2800" b="1" dirty="0" smtClean="0"/>
              <a:t>Initial Concept Ideas… (Units)</a:t>
            </a:r>
            <a:endParaRPr lang="en-GB" sz="2800" b="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E:\ICT Level 3 Course (Extended) Part 2\UNITS\UNIT 40 - COMPUTER GAME DESIGN\Idea Concepts (Art)\Unit Concep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33600" y="792481"/>
            <a:ext cx="4724400" cy="66141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89272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8229600" cy="1143000"/>
          </a:xfrm>
        </p:spPr>
        <p:txBody>
          <a:bodyPr>
            <a:normAutofit/>
          </a:bodyPr>
          <a:lstStyle/>
          <a:p>
            <a:r>
              <a:rPr lang="en-GB" sz="2800" b="1" dirty="0" smtClean="0"/>
              <a:t>Building’s List</a:t>
            </a:r>
            <a:endParaRPr lang="en-GB" sz="2800" b="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p:cNvGraphicFramePr>
            <a:graphicFrameLocks noGrp="1"/>
          </p:cNvGraphicFramePr>
          <p:nvPr>
            <p:extLst>
              <p:ext uri="{D42A27DB-BD31-4B8C-83A1-F6EECF244321}">
                <p14:modId xmlns:p14="http://schemas.microsoft.com/office/powerpoint/2010/main" val="154874540"/>
              </p:ext>
            </p:extLst>
          </p:nvPr>
        </p:nvGraphicFramePr>
        <p:xfrm>
          <a:off x="457200" y="1295400"/>
          <a:ext cx="8000998" cy="4724402"/>
        </p:xfrm>
        <a:graphic>
          <a:graphicData uri="http://schemas.openxmlformats.org/drawingml/2006/table">
            <a:tbl>
              <a:tblPr firstRow="1" firstCol="1" bandRow="1">
                <a:tableStyleId>{5C22544A-7EE6-4342-B048-85BDC9FD1C3A}</a:tableStyleId>
              </a:tblPr>
              <a:tblGrid>
                <a:gridCol w="2000683"/>
                <a:gridCol w="1999816"/>
                <a:gridCol w="2000683"/>
                <a:gridCol w="1999816"/>
              </a:tblGrid>
              <a:tr h="297658">
                <a:tc>
                  <a:txBody>
                    <a:bodyPr/>
                    <a:lstStyle/>
                    <a:p>
                      <a:pPr>
                        <a:lnSpc>
                          <a:spcPct val="115000"/>
                        </a:lnSpc>
                        <a:spcAft>
                          <a:spcPts val="0"/>
                        </a:spcAft>
                      </a:pPr>
                      <a:r>
                        <a:rPr lang="en-GB" sz="1100" dirty="0">
                          <a:effectLst/>
                        </a:rPr>
                        <a:t> </a:t>
                      </a: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r>
                        <a:rPr lang="en-GB" sz="1100">
                          <a:effectLst/>
                        </a:rPr>
                        <a:t>Fascists</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r>
                        <a:rPr lang="en-GB" sz="1100">
                          <a:effectLst/>
                        </a:rPr>
                        <a:t>Communists</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r>
                        <a:rPr lang="en-GB" sz="1100">
                          <a:effectLst/>
                        </a:rPr>
                        <a:t>Capitalists</a:t>
                      </a: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Base Camp</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Barracks</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Resource Pad</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Research Lab</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Church</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Air Pad</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Vehicle Assembly</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Mech Facility</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Medic Unit</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000">
                          <a:effectLst/>
                        </a:rPr>
                        <a:t>Communications Tower</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Storage Depot</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Elite Boot Camp</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r>
                        <a:rPr lang="en-GB" sz="1100">
                          <a:effectLst/>
                        </a:rPr>
                        <a:t> </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r>
                        <a:rPr lang="en-GB" sz="1100">
                          <a:effectLst/>
                        </a:rPr>
                        <a:t> </a:t>
                      </a: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Propaganda Building</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r>
                        <a:rPr lang="en-GB" sz="1100">
                          <a:effectLst/>
                        </a:rPr>
                        <a:t> </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c>
                  <a:txBody>
                    <a:bodyPr/>
                    <a:lstStyle/>
                    <a:p>
                      <a:pPr>
                        <a:lnSpc>
                          <a:spcPct val="115000"/>
                        </a:lnSpc>
                        <a:spcAft>
                          <a:spcPts val="0"/>
                        </a:spcAft>
                      </a:pPr>
                      <a:r>
                        <a:rPr lang="en-GB" sz="1100">
                          <a:effectLst/>
                        </a:rPr>
                        <a:t> </a:t>
                      </a:r>
                      <a:endParaRPr lang="en-GB" sz="1100">
                        <a:effectLst/>
                        <a:latin typeface="Calibri"/>
                        <a:ea typeface="Calibri"/>
                        <a:cs typeface="Times New Roman"/>
                      </a:endParaRPr>
                    </a:p>
                  </a:txBody>
                  <a:tcPr marL="68580" marR="68580" marT="0" marB="0"/>
                </a:tc>
              </a:tr>
              <a:tr h="316196">
                <a:tc>
                  <a:txBody>
                    <a:bodyPr/>
                    <a:lstStyle/>
                    <a:p>
                      <a:pPr>
                        <a:lnSpc>
                          <a:spcPct val="115000"/>
                        </a:lnSpc>
                        <a:spcAft>
                          <a:spcPts val="0"/>
                        </a:spcAft>
                      </a:pPr>
                      <a:r>
                        <a:rPr lang="en-GB" sz="1100">
                          <a:effectLst/>
                        </a:rPr>
                        <a:t>Trade Centre</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r>
                        <a:rPr lang="en-GB" sz="1100">
                          <a:effectLst/>
                        </a:rPr>
                        <a:t> </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r>
                        <a:rPr lang="en-GB" sz="1100">
                          <a:effectLst/>
                        </a:rPr>
                        <a:t> </a:t>
                      </a:r>
                      <a:endParaRPr lang="en-GB" sz="1100">
                        <a:effectLst/>
                        <a:latin typeface="Calibri"/>
                        <a:ea typeface="Calibri"/>
                        <a:cs typeface="Times New Roman"/>
                      </a:endParaRPr>
                    </a:p>
                  </a:txBody>
                  <a:tcPr marL="68580" marR="68580" marT="0" marB="0"/>
                </a:tc>
                <a:tc>
                  <a:txBody>
                    <a:bodyPr/>
                    <a:lstStyle/>
                    <a:p>
                      <a:pPr>
                        <a:lnSpc>
                          <a:spcPct val="115000"/>
                        </a:lnSpc>
                        <a:spcAft>
                          <a:spcPts val="0"/>
                        </a:spcAft>
                      </a:pPr>
                      <a:endParaRPr lang="en-GB" sz="1100" dirty="0">
                        <a:effectLst/>
                        <a:latin typeface="Calibri"/>
                        <a:ea typeface="Calibri"/>
                        <a:cs typeface="Times New Roman"/>
                      </a:endParaRPr>
                    </a:p>
                  </a:txBody>
                  <a:tcPr marL="68580" marR="68580" marT="0" marB="0"/>
                </a:tc>
              </a:tr>
            </a:tbl>
          </a:graphicData>
        </a:graphic>
      </p:graphicFrame>
      <p:pic>
        <p:nvPicPr>
          <p:cNvPr id="6159" name="Picture 23"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5845968"/>
            <a:ext cx="182563" cy="109538"/>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26"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4895294"/>
            <a:ext cx="182563" cy="109538"/>
          </a:xfrm>
          <a:prstGeom prst="rect">
            <a:avLst/>
          </a:prstGeom>
          <a:noFill/>
          <a:extLst>
            <a:ext uri="{909E8E84-426E-40DD-AFC4-6F175D3DCCD1}">
              <a14:hiddenFill xmlns:a14="http://schemas.microsoft.com/office/drawing/2010/main">
                <a:solidFill>
                  <a:srgbClr val="FFFFFF"/>
                </a:solidFill>
              </a14:hiddenFill>
            </a:ext>
          </a:extLst>
        </p:spPr>
      </p:pic>
      <p:pic>
        <p:nvPicPr>
          <p:cNvPr id="6155" name="Picture 27"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45720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28"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42338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153" name="Picture 29"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3585358"/>
            <a:ext cx="182563" cy="109538"/>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30"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39290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151" name="Picture 31"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32766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43"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2971800"/>
            <a:ext cx="182563" cy="109538"/>
          </a:xfrm>
          <a:prstGeom prst="rect">
            <a:avLst/>
          </a:prstGeom>
          <a:noFill/>
          <a:extLst>
            <a:ext uri="{909E8E84-426E-40DD-AFC4-6F175D3DCCD1}">
              <a14:hiddenFill xmlns:a14="http://schemas.microsoft.com/office/drawing/2010/main">
                <a:solidFill>
                  <a:srgbClr val="FFFFFF"/>
                </a:solidFill>
              </a14:hiddenFill>
            </a:ext>
          </a:extLst>
        </p:spPr>
      </p:pic>
      <p:pic>
        <p:nvPicPr>
          <p:cNvPr id="6149" name="Picture 4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2666999"/>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5"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23622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46"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2057400"/>
            <a:ext cx="182563" cy="109538"/>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50"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5437" y="16764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175"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16764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20240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23622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26670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29718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32766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35814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39290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42338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45386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48768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51816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1675359"/>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20240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23622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26670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2971800"/>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33194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36242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39290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42338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4538663"/>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5511789"/>
            <a:ext cx="182563" cy="109537"/>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4" descr="MM900185588[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4876800"/>
            <a:ext cx="182563" cy="109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1296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880350" y="152399"/>
            <a:ext cx="1113182" cy="111005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23"/>
          <p:cNvSpPr txBox="1">
            <a:spLocks noChangeArrowheads="1"/>
          </p:cNvSpPr>
          <p:nvPr/>
        </p:nvSpPr>
        <p:spPr bwMode="auto">
          <a:xfrm>
            <a:off x="533400" y="189706"/>
            <a:ext cx="7270750" cy="64849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GB" sz="2800" b="1" i="0" u="none" strike="noStrike" cap="none" normalizeH="0" baseline="0" dirty="0" smtClean="0">
                <a:ln>
                  <a:noFill/>
                </a:ln>
                <a:solidFill>
                  <a:srgbClr val="000000"/>
                </a:solidFill>
                <a:effectLst/>
                <a:latin typeface="+mj-lt"/>
                <a:cs typeface="Arial" pitchFamily="34" charset="0"/>
              </a:rPr>
              <a:t>Concept Art - Resource Pad</a:t>
            </a:r>
            <a:endParaRPr kumimoji="0" lang="en-US" sz="2400" b="1" i="0" u="none" strike="noStrike" cap="none" normalizeH="0" baseline="0" dirty="0" smtClean="0">
              <a:ln>
                <a:noFill/>
              </a:ln>
              <a:solidFill>
                <a:schemeClr val="tx1"/>
              </a:solidFill>
              <a:effectLst/>
              <a:latin typeface="+mj-lt"/>
              <a:cs typeface="Arial" pitchFamily="34" charset="0"/>
            </a:endParaRPr>
          </a:p>
        </p:txBody>
      </p:sp>
      <p:pic>
        <p:nvPicPr>
          <p:cNvPr id="1048" name="Picture 24" descr="Scan 1"/>
          <p:cNvPicPr>
            <a:picLocks noChangeAspect="1" noChangeArrowheads="1"/>
          </p:cNvPicPr>
          <p:nvPr/>
        </p:nvPicPr>
        <p:blipFill>
          <a:blip r:embed="rId3" cstate="print">
            <a:extLst>
              <a:ext uri="{28A0092B-C50C-407E-A947-70E740481C1C}">
                <a14:useLocalDpi xmlns:a14="http://schemas.microsoft.com/office/drawing/2010/main" val="0"/>
              </a:ext>
            </a:extLst>
          </a:blip>
          <a:srcRect l="12370" t="23808" r="43970" b="50266"/>
          <a:stretch>
            <a:fillRect/>
          </a:stretch>
        </p:blipFill>
        <p:spPr bwMode="auto">
          <a:xfrm rot="-562240">
            <a:off x="894475" y="1740469"/>
            <a:ext cx="3852863" cy="3146425"/>
          </a:xfrm>
          <a:prstGeom prst="rect">
            <a:avLst/>
          </a:prstGeom>
          <a:noFill/>
          <a:ln w="28575" algn="in">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CCCCCC"/>
                  </a:outerShdw>
                </a:effectLst>
              </a14:hiddenEffects>
            </a:ext>
          </a:extLst>
        </p:spPr>
      </p:pic>
      <p:sp>
        <p:nvSpPr>
          <p:cNvPr id="13" name="Text Box 25"/>
          <p:cNvSpPr txBox="1">
            <a:spLocks noChangeArrowheads="1"/>
          </p:cNvSpPr>
          <p:nvPr/>
        </p:nvSpPr>
        <p:spPr bwMode="auto">
          <a:xfrm>
            <a:off x="7391064" y="6400800"/>
            <a:ext cx="1584325" cy="180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800" b="0" i="0" u="none" strike="noStrike" cap="none" normalizeH="0" baseline="0" dirty="0" smtClean="0">
                <a:ln>
                  <a:noFill/>
                </a:ln>
                <a:solidFill>
                  <a:srgbClr val="000000"/>
                </a:solidFill>
                <a:effectLst/>
                <a:latin typeface="Tahoma" pitchFamily="34" charset="0"/>
                <a:cs typeface="Arial" pitchFamily="34" charset="0"/>
              </a:rPr>
              <a:t>Graphic Art By: John </a:t>
            </a:r>
            <a:r>
              <a:rPr kumimoji="0" lang="en-GB" sz="800" b="0" i="0" u="none" strike="noStrike" cap="none" normalizeH="0" baseline="0" dirty="0" err="1" smtClean="0">
                <a:ln>
                  <a:noFill/>
                </a:ln>
                <a:solidFill>
                  <a:srgbClr val="000000"/>
                </a:solidFill>
                <a:effectLst/>
                <a:latin typeface="Tahoma" pitchFamily="34" charset="0"/>
                <a:cs typeface="Arial" pitchFamily="34" charset="0"/>
              </a:rPr>
              <a:t>Greenslade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1051" name="Picture 27" descr="Resource Pa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400" y="780447"/>
            <a:ext cx="9407525" cy="66500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spTree>
    <p:extLst>
      <p:ext uri="{BB962C8B-B14F-4D97-AF65-F5344CB8AC3E}">
        <p14:creationId xmlns:p14="http://schemas.microsoft.com/office/powerpoint/2010/main" val="30263361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880350" y="152399"/>
            <a:ext cx="1113182" cy="1110055"/>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Eden Rising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623100" y="102154038"/>
            <a:ext cx="1793875" cy="1758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sp>
        <p:nvSpPr>
          <p:cNvPr id="4" name="Text Box 3"/>
          <p:cNvSpPr txBox="1">
            <a:spLocks noChangeArrowheads="1"/>
          </p:cNvSpPr>
          <p:nvPr/>
        </p:nvSpPr>
        <p:spPr bwMode="auto">
          <a:xfrm>
            <a:off x="100847525" y="102200075"/>
            <a:ext cx="7270750" cy="12969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200" b="0" i="0" u="none" strike="noStrike" cap="none" normalizeH="0" baseline="0" smtClean="0">
                <a:ln>
                  <a:noFill/>
                </a:ln>
                <a:solidFill>
                  <a:srgbClr val="000000"/>
                </a:solidFill>
                <a:effectLst/>
                <a:latin typeface="Impact" pitchFamily="34" charset="0"/>
                <a:cs typeface="Arial" pitchFamily="34" charset="0"/>
              </a:rPr>
              <a:t>Concept Art - Player Interface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3076" name="Picture 4" descr="Scan 1"/>
          <p:cNvPicPr>
            <a:picLocks noChangeAspect="1" noChangeArrowheads="1"/>
          </p:cNvPicPr>
          <p:nvPr/>
        </p:nvPicPr>
        <p:blipFill>
          <a:blip r:embed="rId4" cstate="print">
            <a:extLst>
              <a:ext uri="{28A0092B-C50C-407E-A947-70E740481C1C}">
                <a14:useLocalDpi xmlns:a14="http://schemas.microsoft.com/office/drawing/2010/main" val="0"/>
              </a:ext>
            </a:extLst>
          </a:blip>
          <a:srcRect l="13826" t="60318" r="22867" b="4762"/>
          <a:stretch>
            <a:fillRect/>
          </a:stretch>
        </p:blipFill>
        <p:spPr bwMode="auto">
          <a:xfrm rot="-697816">
            <a:off x="101206300" y="103089075"/>
            <a:ext cx="4032250" cy="3059113"/>
          </a:xfrm>
          <a:prstGeom prst="rect">
            <a:avLst/>
          </a:prstGeom>
          <a:noFill/>
          <a:ln w="28575" algn="in">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CCCCCC"/>
                  </a:outerShdw>
                </a:effectLst>
              </a14:hiddenEffects>
            </a:ext>
          </a:extLst>
        </p:spPr>
      </p:pic>
      <p:pic>
        <p:nvPicPr>
          <p:cNvPr id="3077" name="Picture 5" descr="Player Interfac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089200" y="103708200"/>
            <a:ext cx="7102475" cy="50228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sp>
        <p:nvSpPr>
          <p:cNvPr id="5" name="Text Box 6"/>
          <p:cNvSpPr txBox="1">
            <a:spLocks noChangeArrowheads="1"/>
          </p:cNvSpPr>
          <p:nvPr/>
        </p:nvSpPr>
        <p:spPr bwMode="auto">
          <a:xfrm>
            <a:off x="108513563" y="108453238"/>
            <a:ext cx="1584325" cy="180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800" b="0" i="0" u="none" strike="noStrike" cap="none" normalizeH="0" baseline="0" smtClean="0">
                <a:ln>
                  <a:noFill/>
                </a:ln>
                <a:solidFill>
                  <a:srgbClr val="000000"/>
                </a:solidFill>
                <a:effectLst/>
                <a:latin typeface="Tahoma" pitchFamily="34" charset="0"/>
                <a:cs typeface="Arial" pitchFamily="34" charset="0"/>
              </a:rPr>
              <a:t>Graphic Art By: John Greenslade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 name="Text Box 8"/>
          <p:cNvSpPr txBox="1">
            <a:spLocks noChangeArrowheads="1"/>
          </p:cNvSpPr>
          <p:nvPr/>
        </p:nvSpPr>
        <p:spPr bwMode="auto">
          <a:xfrm>
            <a:off x="838200" y="37306"/>
            <a:ext cx="7270750" cy="64849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GB" sz="2800" b="1" i="0" u="none" strike="noStrike" cap="none" normalizeH="0" baseline="0" dirty="0" smtClean="0">
                <a:ln>
                  <a:noFill/>
                </a:ln>
                <a:solidFill>
                  <a:srgbClr val="000000"/>
                </a:solidFill>
                <a:effectLst/>
                <a:latin typeface="+mj-lt"/>
                <a:cs typeface="Arial" pitchFamily="34" charset="0"/>
              </a:rPr>
              <a:t>Concept Art - Player Interface</a:t>
            </a:r>
            <a:endParaRPr kumimoji="0" lang="en-US" sz="2400" b="1" i="0" u="none" strike="noStrike" cap="none" normalizeH="0" baseline="0" dirty="0" smtClean="0">
              <a:ln>
                <a:noFill/>
              </a:ln>
              <a:solidFill>
                <a:schemeClr val="tx1"/>
              </a:solidFill>
              <a:effectLst/>
              <a:latin typeface="+mj-lt"/>
              <a:cs typeface="Arial" pitchFamily="34" charset="0"/>
            </a:endParaRPr>
          </a:p>
        </p:txBody>
      </p:sp>
      <p:pic>
        <p:nvPicPr>
          <p:cNvPr id="3081" name="Picture 9" descr="Scan 1"/>
          <p:cNvPicPr>
            <a:picLocks noChangeAspect="1" noChangeArrowheads="1"/>
          </p:cNvPicPr>
          <p:nvPr/>
        </p:nvPicPr>
        <p:blipFill>
          <a:blip r:embed="rId6" cstate="print">
            <a:extLst>
              <a:ext uri="{28A0092B-C50C-407E-A947-70E740481C1C}">
                <a14:useLocalDpi xmlns:a14="http://schemas.microsoft.com/office/drawing/2010/main" val="0"/>
              </a:ext>
            </a:extLst>
          </a:blip>
          <a:srcRect l="13826" t="60318" r="22867" b="4762"/>
          <a:stretch>
            <a:fillRect/>
          </a:stretch>
        </p:blipFill>
        <p:spPr bwMode="auto">
          <a:xfrm rot="-697816">
            <a:off x="478391" y="960520"/>
            <a:ext cx="3772939" cy="2862384"/>
          </a:xfrm>
          <a:prstGeom prst="rect">
            <a:avLst/>
          </a:prstGeom>
          <a:noFill/>
          <a:ln w="28575" algn="in">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CCCCCC"/>
                  </a:outerShdw>
                </a:effectLst>
              </a14:hiddenEffects>
            </a:ext>
          </a:extLst>
        </p:spPr>
      </p:pic>
      <p:pic>
        <p:nvPicPr>
          <p:cNvPr id="3082" name="Picture 10" descr="Player Interfac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24200" y="1524000"/>
            <a:ext cx="7102475" cy="50228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sp>
        <p:nvSpPr>
          <p:cNvPr id="9" name="Text Box 11"/>
          <p:cNvSpPr txBox="1">
            <a:spLocks noChangeArrowheads="1"/>
          </p:cNvSpPr>
          <p:nvPr/>
        </p:nvSpPr>
        <p:spPr bwMode="auto">
          <a:xfrm>
            <a:off x="7315200" y="6580188"/>
            <a:ext cx="1584325" cy="180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800" b="0" i="0" u="none" strike="noStrike" cap="none" normalizeH="0" baseline="0" dirty="0" smtClean="0">
                <a:ln>
                  <a:noFill/>
                </a:ln>
                <a:solidFill>
                  <a:srgbClr val="000000"/>
                </a:solidFill>
                <a:effectLst/>
                <a:latin typeface="Tahoma" pitchFamily="34" charset="0"/>
                <a:cs typeface="Arial" pitchFamily="34" charset="0"/>
              </a:rPr>
              <a:t>Graphic Art By: John </a:t>
            </a:r>
            <a:r>
              <a:rPr kumimoji="0" lang="en-GB" sz="800" b="0" i="0" u="none" strike="noStrike" cap="none" normalizeH="0" baseline="0" dirty="0" err="1" smtClean="0">
                <a:ln>
                  <a:noFill/>
                </a:ln>
                <a:solidFill>
                  <a:srgbClr val="000000"/>
                </a:solidFill>
                <a:effectLst/>
                <a:latin typeface="Tahoma" pitchFamily="34" charset="0"/>
                <a:cs typeface="Arial" pitchFamily="34" charset="0"/>
              </a:rPr>
              <a:t>Greenslade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2" name="TextBox 1"/>
          <p:cNvSpPr txBox="1"/>
          <p:nvPr/>
        </p:nvSpPr>
        <p:spPr>
          <a:xfrm>
            <a:off x="152400" y="4196477"/>
            <a:ext cx="4419859" cy="2585323"/>
          </a:xfrm>
          <a:prstGeom prst="rect">
            <a:avLst/>
          </a:prstGeom>
          <a:noFill/>
        </p:spPr>
        <p:txBody>
          <a:bodyPr wrap="square" rtlCol="0">
            <a:spAutoFit/>
          </a:bodyPr>
          <a:lstStyle/>
          <a:p>
            <a:r>
              <a:rPr lang="en-GB" dirty="0" smtClean="0"/>
              <a:t>Above is our concept art design of the player interface that the user will use for building structures on their main base/town. The middle square is the centre of the main base where the player will start of by constructing their base camp, players can then construct other structures around the base camp such as a barracks, resource pads and a range of other structures.</a:t>
            </a:r>
            <a:endParaRPr lang="en-GB" dirty="0"/>
          </a:p>
        </p:txBody>
      </p:sp>
    </p:spTree>
    <p:extLst>
      <p:ext uri="{BB962C8B-B14F-4D97-AF65-F5344CB8AC3E}">
        <p14:creationId xmlns:p14="http://schemas.microsoft.com/office/powerpoint/2010/main" val="32989138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can 1"/>
          <p:cNvPicPr>
            <a:picLocks noChangeAspect="1" noChangeArrowheads="1"/>
          </p:cNvPicPr>
          <p:nvPr/>
        </p:nvPicPr>
        <p:blipFill>
          <a:blip r:embed="rId2" cstate="print">
            <a:extLst>
              <a:ext uri="{28A0092B-C50C-407E-A947-70E740481C1C}">
                <a14:useLocalDpi xmlns:a14="http://schemas.microsoft.com/office/drawing/2010/main" val="0"/>
              </a:ext>
            </a:extLst>
          </a:blip>
          <a:srcRect l="42932" t="8731" b="69576"/>
          <a:stretch>
            <a:fillRect/>
          </a:stretch>
        </p:blipFill>
        <p:spPr bwMode="auto">
          <a:xfrm rot="-399911">
            <a:off x="444806" y="1152489"/>
            <a:ext cx="4464050" cy="2333625"/>
          </a:xfrm>
          <a:prstGeom prst="rect">
            <a:avLst/>
          </a:prstGeom>
          <a:noFill/>
          <a:ln w="28575" algn="in">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CCCCCC"/>
                  </a:outerShdw>
                </a:effectLst>
              </a14:hiddenEffects>
            </a:ext>
          </a:extLst>
        </p:spPr>
      </p:pic>
      <p:pic>
        <p:nvPicPr>
          <p:cNvPr id="4099" name="Picture 3" descr="Resource Air Coll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1620801"/>
            <a:ext cx="8039100" cy="5683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sp>
        <p:nvSpPr>
          <p:cNvPr id="4" name="Text Box 5"/>
          <p:cNvSpPr txBox="1">
            <a:spLocks noChangeArrowheads="1"/>
          </p:cNvSpPr>
          <p:nvPr/>
        </p:nvSpPr>
        <p:spPr bwMode="auto">
          <a:xfrm>
            <a:off x="838200" y="237135"/>
            <a:ext cx="7270750" cy="574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GB" sz="2800" b="1" i="0" u="none" strike="noStrike" cap="none" normalizeH="0" baseline="0" dirty="0" smtClean="0">
                <a:ln>
                  <a:noFill/>
                </a:ln>
                <a:solidFill>
                  <a:srgbClr val="000000"/>
                </a:solidFill>
                <a:effectLst/>
                <a:latin typeface="+mj-lt"/>
                <a:cs typeface="Arial" pitchFamily="34" charset="0"/>
              </a:rPr>
              <a:t>Concept Art - Air Resource Collector</a:t>
            </a:r>
            <a:endParaRPr kumimoji="0" lang="en-US" sz="2400" b="1" i="0" u="none" strike="noStrike" cap="none" normalizeH="0" baseline="0" dirty="0" smtClean="0">
              <a:ln>
                <a:noFill/>
              </a:ln>
              <a:solidFill>
                <a:schemeClr val="tx1"/>
              </a:solidFill>
              <a:effectLst/>
              <a:latin typeface="+mj-lt"/>
              <a:cs typeface="Arial" pitchFamily="34" charset="0"/>
            </a:endParaRPr>
          </a:p>
        </p:txBody>
      </p:sp>
      <p:sp>
        <p:nvSpPr>
          <p:cNvPr id="5" name="Text Box 6"/>
          <p:cNvSpPr txBox="1">
            <a:spLocks noChangeArrowheads="1"/>
          </p:cNvSpPr>
          <p:nvPr/>
        </p:nvSpPr>
        <p:spPr bwMode="auto">
          <a:xfrm>
            <a:off x="7467600" y="6448425"/>
            <a:ext cx="1584325" cy="180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800" b="0" i="0" u="none" strike="noStrike" cap="none" normalizeH="0" baseline="0" dirty="0" smtClean="0">
                <a:ln>
                  <a:noFill/>
                </a:ln>
                <a:solidFill>
                  <a:srgbClr val="000000"/>
                </a:solidFill>
                <a:effectLst/>
                <a:latin typeface="Tahoma" pitchFamily="34" charset="0"/>
                <a:cs typeface="Arial" pitchFamily="34" charset="0"/>
              </a:rPr>
              <a:t>Graphic Art By: John </a:t>
            </a:r>
            <a:r>
              <a:rPr kumimoji="0" lang="en-GB" sz="800" b="0" i="0" u="none" strike="noStrike" cap="none" normalizeH="0" baseline="0" dirty="0" err="1" smtClean="0">
                <a:ln>
                  <a:noFill/>
                </a:ln>
                <a:solidFill>
                  <a:srgbClr val="000000"/>
                </a:solidFill>
                <a:effectLst/>
                <a:latin typeface="Tahoma" pitchFamily="34" charset="0"/>
                <a:cs typeface="Arial" pitchFamily="34" charset="0"/>
              </a:rPr>
              <a:t>Greenslade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11" name="Picture 2" descr="\\TIV-FS04\Student User Data$\33391882\Desktop\LOGO.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80350" y="152399"/>
            <a:ext cx="1113182" cy="11100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31184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p:cNvSpPr txBox="1">
            <a:spLocks noChangeArrowheads="1"/>
          </p:cNvSpPr>
          <p:nvPr/>
        </p:nvSpPr>
        <p:spPr bwMode="auto">
          <a:xfrm>
            <a:off x="1371600" y="111124"/>
            <a:ext cx="7270750" cy="59630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2800" b="1" i="0" u="none" strike="noStrike" cap="none" normalizeH="0" baseline="0" dirty="0" smtClean="0">
                <a:ln>
                  <a:noFill/>
                </a:ln>
                <a:solidFill>
                  <a:srgbClr val="000000"/>
                </a:solidFill>
                <a:effectLst/>
                <a:latin typeface="+mj-lt"/>
                <a:cs typeface="Arial" pitchFamily="34" charset="0"/>
              </a:rPr>
              <a:t>Concept Art - Ground Resource Collector</a:t>
            </a:r>
            <a:endParaRPr kumimoji="0" lang="en-US" sz="2800" b="1" i="0" u="none" strike="noStrike" cap="none" normalizeH="0" baseline="0" dirty="0" smtClean="0">
              <a:ln>
                <a:noFill/>
              </a:ln>
              <a:solidFill>
                <a:schemeClr val="tx1"/>
              </a:solidFill>
              <a:effectLst/>
              <a:latin typeface="+mj-lt"/>
              <a:cs typeface="Arial" pitchFamily="34" charset="0"/>
            </a:endParaRPr>
          </a:p>
        </p:txBody>
      </p:sp>
      <p:pic>
        <p:nvPicPr>
          <p:cNvPr id="5123" name="Picture 3" descr="Scan 1"/>
          <p:cNvPicPr>
            <a:picLocks noChangeAspect="1" noChangeArrowheads="1"/>
          </p:cNvPicPr>
          <p:nvPr/>
        </p:nvPicPr>
        <p:blipFill>
          <a:blip r:embed="rId2" cstate="print">
            <a:extLst>
              <a:ext uri="{28A0092B-C50C-407E-A947-70E740481C1C}">
                <a14:useLocalDpi xmlns:a14="http://schemas.microsoft.com/office/drawing/2010/main" val="0"/>
              </a:ext>
            </a:extLst>
          </a:blip>
          <a:srcRect l="42204" t="29630" r="1765" b="38625"/>
          <a:stretch>
            <a:fillRect/>
          </a:stretch>
        </p:blipFill>
        <p:spPr bwMode="auto">
          <a:xfrm rot="-789294">
            <a:off x="539336" y="1172730"/>
            <a:ext cx="4103688" cy="3197225"/>
          </a:xfrm>
          <a:prstGeom prst="rect">
            <a:avLst/>
          </a:prstGeom>
          <a:noFill/>
          <a:ln w="28575" algn="in">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CCCCCC"/>
                  </a:outerShdw>
                </a:effectLst>
              </a14:hiddenEffects>
            </a:ext>
          </a:extLst>
        </p:spPr>
      </p:pic>
      <p:pic>
        <p:nvPicPr>
          <p:cNvPr id="5124" name="Picture 4" descr="Ground Resource Coll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575" y="914400"/>
            <a:ext cx="9623425" cy="680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pic>
      <p:sp>
        <p:nvSpPr>
          <p:cNvPr id="5" name="Text Box 5"/>
          <p:cNvSpPr txBox="1">
            <a:spLocks noChangeArrowheads="1"/>
          </p:cNvSpPr>
          <p:nvPr/>
        </p:nvSpPr>
        <p:spPr bwMode="auto">
          <a:xfrm>
            <a:off x="7088188" y="6247968"/>
            <a:ext cx="1584325" cy="180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CCCCCC"/>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800" b="0" i="0" u="none" strike="noStrike" cap="none" normalizeH="0" baseline="0" smtClean="0">
                <a:ln>
                  <a:noFill/>
                </a:ln>
                <a:solidFill>
                  <a:srgbClr val="000000"/>
                </a:solidFill>
                <a:effectLst/>
                <a:latin typeface="Tahoma" pitchFamily="34" charset="0"/>
                <a:cs typeface="Arial" pitchFamily="34" charset="0"/>
              </a:rPr>
              <a:t>Graphic Art By: John Greenslade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8" name="Picture 2" descr="\\TIV-FS04\Student User Data$\33391882\Desktop\LOGO.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80350" y="152399"/>
            <a:ext cx="1113182" cy="11100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37358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smtClean="0"/>
              <a:t>The Story / Background</a:t>
            </a:r>
            <a:endParaRPr lang="en-GB" sz="2800" b="1" dirty="0"/>
          </a:p>
        </p:txBody>
      </p:sp>
      <p:sp>
        <p:nvSpPr>
          <p:cNvPr id="3" name="Content Placeholder 2"/>
          <p:cNvSpPr>
            <a:spLocks noGrp="1"/>
          </p:cNvSpPr>
          <p:nvPr>
            <p:ph idx="1"/>
          </p:nvPr>
        </p:nvSpPr>
        <p:spPr/>
        <p:txBody>
          <a:bodyPr>
            <a:normAutofit fontScale="70000" lnSpcReduction="20000"/>
          </a:bodyPr>
          <a:lstStyle/>
          <a:p>
            <a:pPr marL="0" indent="0">
              <a:buNone/>
            </a:pPr>
            <a:endParaRPr lang="en-GB" sz="1800" dirty="0" smtClean="0"/>
          </a:p>
          <a:p>
            <a:pPr marL="0" indent="0">
              <a:buNone/>
            </a:pPr>
            <a:r>
              <a:rPr lang="en-GB" sz="1800" dirty="0"/>
              <a:t>By the middle of the 21st century Mankind had exhausted the resources of Earth and renewable sources of energy had proven to not be sustainable alternative. A third world war ensued causing the nations of earth to fight for control of the remaining resources still available. Eventually Humanity was forced to forge a new one world government to ensure the survival of the species, and so by the end of the century with a new renewed interest in space exploration a program was started to ensure the continuation of Humanity. A planet was discovered with a similar habitat to that of Earth and a group of colonists were sent to start anew, the planet would soon become to be known as Eden</a:t>
            </a:r>
            <a:r>
              <a:rPr lang="en-GB" sz="1800" dirty="0" smtClean="0"/>
              <a:t>.</a:t>
            </a:r>
          </a:p>
          <a:p>
            <a:pPr marL="0" indent="0">
              <a:buNone/>
            </a:pPr>
            <a:endParaRPr lang="en-GB" sz="1800" dirty="0"/>
          </a:p>
          <a:p>
            <a:pPr marL="0" indent="0">
              <a:buNone/>
            </a:pPr>
            <a:r>
              <a:rPr lang="en-GB" sz="1800" dirty="0"/>
              <a:t>By the year 2140 the majority of the planet had be colonised and tensions had started to strain relations between Earth and Eden. It became clear Eden was being exploited for its rich, abundant resources known as “</a:t>
            </a:r>
            <a:r>
              <a:rPr lang="en-GB" sz="1800" dirty="0" err="1"/>
              <a:t>Eridium</a:t>
            </a:r>
            <a:r>
              <a:rPr lang="en-GB" sz="1800" dirty="0"/>
              <a:t>” to fuel Earths economy and soon revolution was on the horizon, the colonists were looking for independence from the old world. Riots broke out, Earth embassies where destroyed and all colonists which were known to have directly originated from Earth where executed in mass on public display. There was no turning back now, so much hatred had been suppressed by the colonists and this erupted into complete anarchy. Earth's government dispatched an immense fleet of military grade ships to quench the conflict but Eden was ready for such a planned invasion. By the time the fleet had entered Eden's solar system defensive countermeasures had been put in place on the surrounding moons of the planet. What followed was complete annihilation of the Earth fleet and after such a victory the inhabitants of Eden where not only in control of their home planet, but more importantly their rich, abundant resources “</a:t>
            </a:r>
            <a:r>
              <a:rPr lang="en-GB" sz="1800" dirty="0" err="1"/>
              <a:t>Eridium</a:t>
            </a:r>
            <a:r>
              <a:rPr lang="en-GB" sz="1800" dirty="0"/>
              <a:t>”.  </a:t>
            </a:r>
            <a:endParaRPr lang="en-GB" sz="1800" dirty="0" smtClean="0"/>
          </a:p>
          <a:p>
            <a:pPr marL="0" indent="0">
              <a:buNone/>
            </a:pPr>
            <a:endParaRPr lang="en-GB" sz="1800" dirty="0"/>
          </a:p>
          <a:p>
            <a:pPr marL="0" indent="0">
              <a:buNone/>
            </a:pPr>
            <a:r>
              <a:rPr lang="en-GB" sz="1800" dirty="0"/>
              <a:t>Beyond this point all contact with Earth is lost &amp; a new government is placed in power which would soon become to be known as The Republic of Eden (ROE). Another 3 decades pass and leaders of Eden's government squabble for the control of a crumbling nation. Soon the ROE completely dissolves and from this 3 new factions arise to fight for control of Eden.</a:t>
            </a:r>
          </a:p>
          <a:p>
            <a:endParaRPr lang="en-GB" sz="1800" dirty="0" smtClean="0"/>
          </a:p>
          <a:p>
            <a:endParaRPr lang="en-GB" sz="1800" dirty="0" smtClean="0"/>
          </a:p>
          <a:p>
            <a:endParaRPr lang="en-GB" sz="1800" i="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48284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smtClean="0"/>
              <a:t>Game Overview</a:t>
            </a:r>
            <a:endParaRPr lang="en-GB" sz="2800" b="1" dirty="0"/>
          </a:p>
        </p:txBody>
      </p:sp>
      <p:sp>
        <p:nvSpPr>
          <p:cNvPr id="3" name="Content Placeholder 2"/>
          <p:cNvSpPr>
            <a:spLocks noGrp="1"/>
          </p:cNvSpPr>
          <p:nvPr>
            <p:ph idx="1"/>
          </p:nvPr>
        </p:nvSpPr>
        <p:spPr/>
        <p:txBody>
          <a:bodyPr/>
          <a:lstStyle/>
          <a:p>
            <a:pPr marL="0" indent="0">
              <a:buNone/>
            </a:pPr>
            <a:r>
              <a:rPr lang="en-GB" sz="2000" b="1" dirty="0" smtClean="0"/>
              <a:t>Name: </a:t>
            </a:r>
            <a:r>
              <a:rPr lang="en-GB" sz="2000" dirty="0" smtClean="0"/>
              <a:t>Eden Rising</a:t>
            </a:r>
          </a:p>
          <a:p>
            <a:pPr marL="0" indent="0">
              <a:buNone/>
            </a:pPr>
            <a:r>
              <a:rPr lang="en-GB" sz="2000" b="1" dirty="0" smtClean="0"/>
              <a:t>Genre: </a:t>
            </a:r>
            <a:r>
              <a:rPr lang="en-GB" sz="2000" dirty="0" smtClean="0"/>
              <a:t>Static Strategy Massive Multiplayer Online (MMO)</a:t>
            </a:r>
          </a:p>
          <a:p>
            <a:pPr marL="0" indent="0">
              <a:buNone/>
            </a:pPr>
            <a:r>
              <a:rPr lang="en-GB" sz="2000" b="1" dirty="0"/>
              <a:t>Platform: </a:t>
            </a:r>
            <a:r>
              <a:rPr lang="en-GB" sz="2000" dirty="0"/>
              <a:t>Web Browser (Internet Explorer, Firefox, Google Chrome etc.)</a:t>
            </a:r>
          </a:p>
          <a:p>
            <a:pPr marL="0" indent="0">
              <a:buNone/>
            </a:pPr>
            <a:r>
              <a:rPr lang="en-GB" sz="2000" b="1" dirty="0"/>
              <a:t>Game Access: </a:t>
            </a:r>
            <a:r>
              <a:rPr lang="en-GB" sz="2000" dirty="0"/>
              <a:t>To access the online game the user must visit the official game website and then sign up for an account in order to gain access to the game. After signing up a player profile will be generated from the data that the user has inputted during the registration process, in which will be available for other players to view via their newly generated profile link e.g. </a:t>
            </a:r>
            <a:r>
              <a:rPr lang="en-GB" sz="1800" i="1" dirty="0"/>
              <a:t>http://</a:t>
            </a:r>
            <a:r>
              <a:rPr lang="en-GB" sz="1800" i="1" dirty="0" smtClean="0"/>
              <a:t>www.edenrising.com/profile.php/example1234</a:t>
            </a:r>
            <a:endParaRPr lang="en-GB" sz="2000" dirty="0" smtClean="0"/>
          </a:p>
          <a:p>
            <a:pPr marL="0" indent="0">
              <a:buNone/>
            </a:pPr>
            <a:r>
              <a:rPr lang="en-GB" sz="2000" b="1" dirty="0" smtClean="0"/>
              <a:t>Website Access: </a:t>
            </a:r>
            <a:r>
              <a:rPr lang="en-GB" sz="2000" i="1" dirty="0">
                <a:hlinkClick r:id="rId2"/>
              </a:rPr>
              <a:t>http://www.edenrising.com</a:t>
            </a:r>
            <a:r>
              <a:rPr lang="en-GB" sz="2000" i="1" dirty="0" smtClean="0">
                <a:hlinkClick r:id="rId2"/>
              </a:rPr>
              <a:t>/</a:t>
            </a:r>
            <a:endParaRPr lang="en-GB" sz="2000" i="1" dirty="0" smtClean="0"/>
          </a:p>
        </p:txBody>
      </p:sp>
      <p:pic>
        <p:nvPicPr>
          <p:cNvPr id="4" name="Picture 2" descr="\\TIV-FS04\Student User Data$\33391882\Desktop\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86574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smtClean="0"/>
              <a:t>Game Platform</a:t>
            </a:r>
            <a:endParaRPr lang="en-GB" sz="2800" b="1" dirty="0"/>
          </a:p>
        </p:txBody>
      </p:sp>
      <p:sp>
        <p:nvSpPr>
          <p:cNvPr id="3" name="Content Placeholder 2"/>
          <p:cNvSpPr>
            <a:spLocks noGrp="1"/>
          </p:cNvSpPr>
          <p:nvPr>
            <p:ph idx="1"/>
          </p:nvPr>
        </p:nvSpPr>
        <p:spPr/>
        <p:txBody>
          <a:bodyPr/>
          <a:lstStyle/>
          <a:p>
            <a:pPr marL="0" indent="0">
              <a:buNone/>
            </a:pPr>
            <a:r>
              <a:rPr lang="en-GB" sz="2000" b="1" dirty="0" smtClean="0"/>
              <a:t>Website </a:t>
            </a:r>
            <a:r>
              <a:rPr lang="en-GB" sz="2000" b="1" dirty="0" smtClean="0"/>
              <a:t>Access: </a:t>
            </a:r>
            <a:r>
              <a:rPr lang="en-GB" sz="2000" i="1" dirty="0">
                <a:hlinkClick r:id="rId2"/>
              </a:rPr>
              <a:t>http://www.edenrising.com</a:t>
            </a:r>
            <a:r>
              <a:rPr lang="en-GB" sz="2000" i="1" dirty="0" smtClean="0">
                <a:hlinkClick r:id="rId2"/>
              </a:rPr>
              <a:t>/</a:t>
            </a:r>
            <a:endParaRPr lang="en-GB" sz="2000" i="1" dirty="0" smtClean="0"/>
          </a:p>
          <a:p>
            <a:pPr marL="0" indent="0">
              <a:buNone/>
            </a:pPr>
            <a:r>
              <a:rPr lang="en-GB" sz="2000" dirty="0" smtClean="0"/>
              <a:t>The online strategy game will be accessible via the link above once we have set-up the domain name with the online hosting. End-users will be able to access the game via the supported web browsers below. </a:t>
            </a:r>
            <a:endParaRPr lang="en-GB" sz="2000" dirty="0" smtClean="0"/>
          </a:p>
        </p:txBody>
      </p:sp>
      <p:pic>
        <p:nvPicPr>
          <p:cNvPr id="4" name="Picture 2" descr="\\TIV-FS04\Student User Data$\33391882\Desktop\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descr="\\TIV-FS04\Student User Data$\33391882\Desktop\Internet_Explore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 y="3124200"/>
            <a:ext cx="1752600" cy="17526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TIV-FS04\Student User Data$\33391882\Desktop\Chrome.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51906" y="3124200"/>
            <a:ext cx="1715294" cy="1715294"/>
          </a:xfrm>
          <a:prstGeom prst="rect">
            <a:avLst/>
          </a:prstGeom>
          <a:noFill/>
          <a:extLst>
            <a:ext uri="{909E8E84-426E-40DD-AFC4-6F175D3DCCD1}">
              <a14:hiddenFill xmlns:a14="http://schemas.microsoft.com/office/drawing/2010/main">
                <a:solidFill>
                  <a:srgbClr val="FFFFFF"/>
                </a:solidFill>
              </a14:hiddenFill>
            </a:ext>
          </a:extLst>
        </p:spPr>
      </p:pic>
      <p:pic>
        <p:nvPicPr>
          <p:cNvPr id="4101" name="Picture 5" descr="\\TIV-FS04\Student User Data$\33391882\Desktop\Firefox.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20022" y="3124200"/>
            <a:ext cx="1933178" cy="1933178"/>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TIV-FS04\Student User Data$\33391882\Desktop\Apple_Safari.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57999" y="3100189"/>
            <a:ext cx="1929011" cy="1929011"/>
          </a:xfrm>
          <a:prstGeom prst="rect">
            <a:avLst/>
          </a:prstGeom>
          <a:noFill/>
          <a:extLst>
            <a:ext uri="{909E8E84-426E-40DD-AFC4-6F175D3DCCD1}">
              <a14:hiddenFill xmlns:a14="http://schemas.microsoft.com/office/drawing/2010/main">
                <a:solidFill>
                  <a:srgbClr val="FFFFFF"/>
                </a:solidFill>
              </a14:hiddenFill>
            </a:ext>
          </a:extLst>
        </p:spPr>
      </p:pic>
      <p:pic>
        <p:nvPicPr>
          <p:cNvPr id="4103" name="Picture 7" descr="\\TIV-FS04\Student User Data$\33391882\Desktop\Opera_O.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581400" y="4916586"/>
            <a:ext cx="1828006" cy="1828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58997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smtClean="0"/>
              <a:t>Eden Rising</a:t>
            </a:r>
            <a:endParaRPr lang="en-GB" sz="2800" b="1" dirty="0"/>
          </a:p>
        </p:txBody>
      </p:sp>
      <p:sp>
        <p:nvSpPr>
          <p:cNvPr id="3" name="Content Placeholder 2"/>
          <p:cNvSpPr>
            <a:spLocks noGrp="1"/>
          </p:cNvSpPr>
          <p:nvPr>
            <p:ph idx="1"/>
          </p:nvPr>
        </p:nvSpPr>
        <p:spPr/>
        <p:txBody>
          <a:bodyPr>
            <a:normAutofit fontScale="92500" lnSpcReduction="20000"/>
          </a:bodyPr>
          <a:lstStyle/>
          <a:p>
            <a:r>
              <a:rPr lang="en-GB" sz="1800" dirty="0" smtClean="0"/>
              <a:t>Real time strategy browser based game.</a:t>
            </a:r>
          </a:p>
          <a:p>
            <a:r>
              <a:rPr lang="en-GB" sz="1800" dirty="0"/>
              <a:t>A</a:t>
            </a:r>
            <a:r>
              <a:rPr lang="en-GB" sz="1800" dirty="0" smtClean="0"/>
              <a:t>vailable to a worldwide audience via the web and free to play. </a:t>
            </a:r>
          </a:p>
          <a:p>
            <a:r>
              <a:rPr lang="en-GB" sz="1800" dirty="0"/>
              <a:t>N</a:t>
            </a:r>
            <a:r>
              <a:rPr lang="en-GB" sz="1800" dirty="0" smtClean="0"/>
              <a:t>o installation / purchase necessary for core gameplay.</a:t>
            </a:r>
          </a:p>
          <a:p>
            <a:r>
              <a:rPr lang="en-GB" sz="1800" dirty="0" smtClean="0"/>
              <a:t>Micro transactions within the game (add-ons)</a:t>
            </a:r>
          </a:p>
          <a:p>
            <a:r>
              <a:rPr lang="en-GB" sz="1800" dirty="0" smtClean="0"/>
              <a:t>Universal browser support, all modern browsers will run the game</a:t>
            </a:r>
          </a:p>
          <a:p>
            <a:r>
              <a:rPr lang="en-GB" sz="1800" dirty="0" smtClean="0"/>
              <a:t>In-game units and buildings are trained / built in real time, meaning the player has an incentive to stay playing the game whilst they are waiting for their entities to be constructed.</a:t>
            </a:r>
          </a:p>
          <a:p>
            <a:r>
              <a:rPr lang="en-GB" sz="1800" dirty="0" smtClean="0"/>
              <a:t>Immense single player campaign and online battles. </a:t>
            </a:r>
          </a:p>
          <a:p>
            <a:r>
              <a:rPr lang="en-GB" sz="1800" dirty="0" smtClean="0"/>
              <a:t>Access to online gameplay functionality through the website itself, players can attack other players city's through either  through using the “quick match” option or the integrated “battle browser”.</a:t>
            </a:r>
          </a:p>
          <a:p>
            <a:r>
              <a:rPr lang="en-GB" sz="1800" dirty="0" smtClean="0"/>
              <a:t>Battle report statistic’s displayed after each city attack / defence event occurs</a:t>
            </a:r>
          </a:p>
          <a:p>
            <a:r>
              <a:rPr lang="en-GB" sz="1800" dirty="0" smtClean="0"/>
              <a:t>Large variety of in-game units and different buildings, each with a unique purpose/advantage</a:t>
            </a:r>
          </a:p>
          <a:p>
            <a:r>
              <a:rPr lang="en-GB" sz="1800" dirty="0" smtClean="0"/>
              <a:t>Three different factions the player can chose from the first time they start their city, being “Capitalists”, “Communists” and “Fascists”.</a:t>
            </a:r>
            <a:endParaRPr lang="en-GB" sz="1800" dirty="0"/>
          </a:p>
          <a:p>
            <a:endParaRPr lang="en-GB" sz="1800" dirty="0" smtClean="0"/>
          </a:p>
          <a:p>
            <a:endParaRPr lang="en-GB" sz="1800" dirty="0" smtClean="0"/>
          </a:p>
          <a:p>
            <a:endParaRPr lang="en-GB" sz="1800" dirty="0" smtClean="0"/>
          </a:p>
          <a:p>
            <a:endParaRPr lang="en-GB" sz="1800" i="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70464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smtClean="0"/>
              <a:t>Single Player Mode</a:t>
            </a:r>
            <a:endParaRPr lang="en-GB" sz="2800" b="1" dirty="0"/>
          </a:p>
        </p:txBody>
      </p:sp>
      <p:sp>
        <p:nvSpPr>
          <p:cNvPr id="3" name="Content Placeholder 2"/>
          <p:cNvSpPr>
            <a:spLocks noGrp="1"/>
          </p:cNvSpPr>
          <p:nvPr>
            <p:ph idx="1"/>
          </p:nvPr>
        </p:nvSpPr>
        <p:spPr/>
        <p:txBody>
          <a:bodyPr>
            <a:normAutofit lnSpcReduction="10000"/>
          </a:bodyPr>
          <a:lstStyle/>
          <a:p>
            <a:pPr marL="0" indent="0">
              <a:buNone/>
            </a:pPr>
            <a:r>
              <a:rPr lang="en-GB" dirty="0" smtClean="0"/>
              <a:t>The game will also feature an integrated in browser campaign mode where the player will be able to play through the single player campaign. The player will be given the choice at the start of the game to chose which faction they wish to be part of</a:t>
            </a:r>
            <a:r>
              <a:rPr lang="en-GB" dirty="0" smtClean="0"/>
              <a:t>. Which ever faction they chose will have an influence on the storyline they experience, for example the Fascists will have a different ending to the other two factions, </a:t>
            </a:r>
            <a:r>
              <a:rPr lang="en-GB" dirty="0" smtClean="0"/>
              <a:t>C</a:t>
            </a:r>
            <a:r>
              <a:rPr lang="en-GB" dirty="0" smtClean="0"/>
              <a:t>ommunists and Capitalists. </a:t>
            </a:r>
            <a:endParaRPr lang="en-GB" dirty="0" smtClean="0"/>
          </a:p>
          <a:p>
            <a:pPr marL="0" indent="0">
              <a:buNone/>
            </a:pPr>
            <a:endParaRPr lang="en-GB" dirty="0"/>
          </a:p>
          <a:p>
            <a:endParaRPr lang="en-GB" sz="1800" dirty="0" smtClean="0"/>
          </a:p>
          <a:p>
            <a:endParaRPr lang="en-GB" sz="1800" i="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25221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smtClean="0"/>
              <a:t>Online Gameplay (Attacking/Report)</a:t>
            </a:r>
            <a:endParaRPr lang="en-GB" sz="2800" b="1" dirty="0"/>
          </a:p>
        </p:txBody>
      </p:sp>
      <p:sp>
        <p:nvSpPr>
          <p:cNvPr id="3" name="Content Placeholder 2"/>
          <p:cNvSpPr>
            <a:spLocks noGrp="1"/>
          </p:cNvSpPr>
          <p:nvPr>
            <p:ph idx="1"/>
          </p:nvPr>
        </p:nvSpPr>
        <p:spPr/>
        <p:txBody>
          <a:bodyPr>
            <a:normAutofit fontScale="85000" lnSpcReduction="10000"/>
          </a:bodyPr>
          <a:lstStyle/>
          <a:p>
            <a:pPr marL="0" indent="0">
              <a:buNone/>
            </a:pPr>
            <a:endParaRPr lang="en-GB" sz="1800" dirty="0" smtClean="0"/>
          </a:p>
          <a:p>
            <a:pPr marL="0" indent="0">
              <a:buNone/>
            </a:pPr>
            <a:r>
              <a:rPr lang="en-GB" sz="1800" dirty="0"/>
              <a:t>When you send an attack, you will be able to choose which buildings to attack first (if you want to do that). The enemy will receive an incoming attack notification with a countdown, so he can prepare himself. When an attack arrives, the first thing your army will do is fight against all the enemy units. If your army wins, your remaining units will start breaking down the buildings you specified with their remaining force. Finally, they will also steal some resources from the enemy and return back to your city.</a:t>
            </a:r>
          </a:p>
          <a:p>
            <a:pPr marL="0" indent="0">
              <a:buNone/>
            </a:pPr>
            <a:endParaRPr lang="en-GB" sz="1800" dirty="0"/>
          </a:p>
          <a:p>
            <a:pPr marL="0" indent="0">
              <a:buNone/>
            </a:pPr>
            <a:r>
              <a:rPr lang="en-GB" sz="1800" dirty="0"/>
              <a:t>After the battle has taken place, the players will receive a notification which will display the outcome of the battle and overall statistics of the battle which includes;</a:t>
            </a:r>
          </a:p>
          <a:p>
            <a:pPr marL="0" indent="0">
              <a:buNone/>
            </a:pPr>
            <a:endParaRPr lang="en-GB" sz="1800" dirty="0"/>
          </a:p>
          <a:p>
            <a:pPr lvl="0"/>
            <a:r>
              <a:rPr lang="en-GB" sz="1800" dirty="0"/>
              <a:t>Who won the battle (Did the City fall / was it successfully defended).</a:t>
            </a:r>
          </a:p>
          <a:p>
            <a:pPr lvl="0"/>
            <a:r>
              <a:rPr lang="en-GB" sz="1800" dirty="0"/>
              <a:t>Amount of troops killed on both sides as a result of the battle.</a:t>
            </a:r>
          </a:p>
          <a:p>
            <a:pPr lvl="0"/>
            <a:r>
              <a:rPr lang="en-GB" sz="1800" dirty="0"/>
              <a:t>Amount of resources stolen from the city under attack if the attacking army wins.</a:t>
            </a:r>
          </a:p>
          <a:p>
            <a:pPr lvl="0"/>
            <a:r>
              <a:rPr lang="en-GB" sz="1800" dirty="0"/>
              <a:t>City’s remaining power level after attack</a:t>
            </a:r>
          </a:p>
          <a:p>
            <a:pPr lvl="0"/>
            <a:r>
              <a:rPr lang="en-GB" sz="1800" dirty="0"/>
              <a:t>If the city was taken as a result of your General not being killed in the process (only applicable if the city power level was previously 0 before the attack or if reached 0 during the attack). </a:t>
            </a:r>
          </a:p>
          <a:p>
            <a:pPr lvl="0"/>
            <a:r>
              <a:rPr lang="en-GB" sz="1800" dirty="0"/>
              <a:t>Experience gained to player’s multiplayer level as of a result of attack /defence.</a:t>
            </a:r>
          </a:p>
          <a:p>
            <a:endParaRPr lang="en-GB" sz="1800" dirty="0" smtClean="0"/>
          </a:p>
          <a:p>
            <a:endParaRPr lang="en-GB" sz="1800" dirty="0" smtClean="0"/>
          </a:p>
          <a:p>
            <a:endParaRPr lang="en-GB" sz="1800" i="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40996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smtClean="0"/>
              <a:t>Unique Selling Point</a:t>
            </a:r>
            <a:endParaRPr lang="en-GB" sz="2800" b="1" dirty="0"/>
          </a:p>
        </p:txBody>
      </p:sp>
      <p:sp>
        <p:nvSpPr>
          <p:cNvPr id="6" name="Content Placeholder 2"/>
          <p:cNvSpPr txBox="1">
            <a:spLocks/>
          </p:cNvSpPr>
          <p:nvPr/>
        </p:nvSpPr>
        <p:spPr>
          <a:xfrm>
            <a:off x="413657" y="1508449"/>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smtClean="0"/>
              <a:t>Immersive story</a:t>
            </a:r>
          </a:p>
          <a:p>
            <a:r>
              <a:rPr lang="en-GB" sz="1800" dirty="0" smtClean="0"/>
              <a:t>Micro-transactions within the game (money extortion)</a:t>
            </a:r>
          </a:p>
          <a:p>
            <a:r>
              <a:rPr lang="en-GB" sz="1800" dirty="0" smtClean="0"/>
              <a:t>Free to play (F2P)</a:t>
            </a:r>
          </a:p>
          <a:p>
            <a:r>
              <a:rPr lang="en-GB" sz="1800" dirty="0" smtClean="0"/>
              <a:t>Easy to access via online website through browser</a:t>
            </a:r>
          </a:p>
          <a:p>
            <a:r>
              <a:rPr lang="en-GB" sz="1800" dirty="0" smtClean="0"/>
              <a:t>Not demanding on hardware so anybody can access it</a:t>
            </a:r>
          </a:p>
          <a:p>
            <a:r>
              <a:rPr lang="en-GB" sz="1800" dirty="0" smtClean="0"/>
              <a:t>Future ambitions of releasing the game through mobile apps and other platforms (Apple, Android, Windows)</a:t>
            </a:r>
          </a:p>
          <a:p>
            <a:r>
              <a:rPr lang="en-GB" sz="1800" dirty="0" smtClean="0"/>
              <a:t>Statistics stored via server side so players don’t have to be playing the game for events to occur (e.g. players can attack other players regardless of wherever they are online or not).</a:t>
            </a:r>
          </a:p>
          <a:p>
            <a:r>
              <a:rPr lang="en-GB" sz="1800" dirty="0" smtClean="0"/>
              <a:t>Possibility of Facebook app integration enabling Facebook users to play the game through the social website.</a:t>
            </a:r>
          </a:p>
          <a:p>
            <a:endParaRPr lang="en-GB" sz="1800" dirty="0" smtClean="0"/>
          </a:p>
          <a:p>
            <a:endParaRPr lang="en-GB" sz="1800" dirty="0" smtClean="0"/>
          </a:p>
          <a:p>
            <a:endParaRPr lang="en-GB" sz="1800" dirty="0" smtClean="0"/>
          </a:p>
          <a:p>
            <a:pPr marL="0" indent="0">
              <a:buNone/>
            </a:pPr>
            <a:endParaRPr lang="en-GB" sz="1800" dirty="0" smtClean="0"/>
          </a:p>
        </p:txBody>
      </p:sp>
      <p:pic>
        <p:nvPicPr>
          <p:cNvPr id="7"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70925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a:bodyPr>
          <a:lstStyle/>
          <a:p>
            <a:r>
              <a:rPr lang="en-GB" sz="2800" b="1" dirty="0" smtClean="0"/>
              <a:t>Finance/ Budget</a:t>
            </a:r>
            <a:endParaRPr lang="en-GB" sz="2800" b="1" dirty="0"/>
          </a:p>
        </p:txBody>
      </p:sp>
      <p:sp>
        <p:nvSpPr>
          <p:cNvPr id="3" name="Content Placeholder 2"/>
          <p:cNvSpPr>
            <a:spLocks noGrp="1"/>
          </p:cNvSpPr>
          <p:nvPr>
            <p:ph idx="1"/>
          </p:nvPr>
        </p:nvSpPr>
        <p:spPr>
          <a:xfrm>
            <a:off x="381000" y="609600"/>
            <a:ext cx="8229600" cy="3154363"/>
          </a:xfrm>
        </p:spPr>
        <p:txBody>
          <a:bodyPr>
            <a:normAutofit/>
          </a:bodyPr>
          <a:lstStyle/>
          <a:p>
            <a:pPr marL="0" indent="0">
              <a:buNone/>
            </a:pPr>
            <a:endParaRPr lang="en-GB" sz="1200" dirty="0" smtClean="0"/>
          </a:p>
          <a:p>
            <a:r>
              <a:rPr lang="en-GB" sz="1200" dirty="0" smtClean="0"/>
              <a:t>For website costs, game production (programming, graphic design), Advertising and server costs (hardware) we anticipate costs not exceeding </a:t>
            </a:r>
            <a:r>
              <a:rPr lang="en-GB" sz="1200" b="1" dirty="0" smtClean="0">
                <a:solidFill>
                  <a:srgbClr val="FF0000"/>
                </a:solidFill>
              </a:rPr>
              <a:t>£</a:t>
            </a:r>
            <a:r>
              <a:rPr lang="en-GB" sz="1200" b="1" dirty="0" smtClean="0">
                <a:solidFill>
                  <a:srgbClr val="FF0000"/>
                </a:solidFill>
              </a:rPr>
              <a:t>40</a:t>
            </a:r>
            <a:r>
              <a:rPr lang="en-GB" sz="1200" b="1" dirty="0" smtClean="0">
                <a:solidFill>
                  <a:srgbClr val="FF0000"/>
                </a:solidFill>
              </a:rPr>
              <a:t>,000</a:t>
            </a:r>
            <a:r>
              <a:rPr lang="en-GB" sz="1200" b="1" dirty="0" smtClean="0">
                <a:solidFill>
                  <a:srgbClr val="FF0000"/>
                </a:solidFill>
              </a:rPr>
              <a:t>.  </a:t>
            </a:r>
            <a:r>
              <a:rPr lang="en-GB" sz="1200" dirty="0" smtClean="0"/>
              <a:t>Specific costs considering all setup fees + other factors = </a:t>
            </a:r>
            <a:r>
              <a:rPr lang="en-GB" sz="1200" b="1" dirty="0" smtClean="0"/>
              <a:t>£34,310.00</a:t>
            </a:r>
            <a:endParaRPr lang="en-GB" sz="1200" b="1" dirty="0" smtClean="0"/>
          </a:p>
          <a:p>
            <a:pPr>
              <a:buFont typeface="+mj-lt"/>
              <a:buAutoNum type="arabicPeriod"/>
            </a:pPr>
            <a:r>
              <a:rPr lang="en-GB" sz="1200" dirty="0" smtClean="0"/>
              <a:t>Website design = programmed by us for </a:t>
            </a:r>
            <a:r>
              <a:rPr lang="en-GB" sz="1200" b="1" dirty="0" smtClean="0"/>
              <a:t>Free</a:t>
            </a:r>
          </a:p>
          <a:p>
            <a:pPr>
              <a:buFont typeface="+mj-lt"/>
              <a:buAutoNum type="arabicPeriod"/>
            </a:pPr>
            <a:r>
              <a:rPr lang="en-GB" sz="1200" dirty="0" smtClean="0"/>
              <a:t>Video Game Programming (Team of two, alongside us on £30,000 a year, costing us £60,000 </a:t>
            </a:r>
            <a:r>
              <a:rPr lang="en-GB" sz="1200" b="1" dirty="0" smtClean="0"/>
              <a:t>p/y</a:t>
            </a:r>
            <a:r>
              <a:rPr lang="en-GB" sz="1200" dirty="0" smtClean="0"/>
              <a:t> for the two of them, however we would only need the programming team for ½ of a year so we would end up paying them </a:t>
            </a:r>
            <a:r>
              <a:rPr lang="en-GB" sz="1200" b="1" dirty="0" smtClean="0"/>
              <a:t>£15,000 </a:t>
            </a:r>
            <a:r>
              <a:rPr lang="en-GB" sz="1200" dirty="0" smtClean="0"/>
              <a:t>for a six month contract/agreement.</a:t>
            </a:r>
          </a:p>
          <a:p>
            <a:pPr>
              <a:buFont typeface="+mj-lt"/>
              <a:buAutoNum type="arabicPeriod"/>
            </a:pPr>
            <a:r>
              <a:rPr lang="en-GB" sz="1200" dirty="0" smtClean="0"/>
              <a:t>Graphic Design = £1000 for Photoshop design software, an additional £1000 for graphic resources totalling </a:t>
            </a:r>
            <a:r>
              <a:rPr lang="en-GB" sz="1200" b="1" dirty="0" smtClean="0"/>
              <a:t>£2000 </a:t>
            </a:r>
            <a:r>
              <a:rPr lang="en-GB" sz="1200" dirty="0" smtClean="0"/>
              <a:t>for graphic design of the game.</a:t>
            </a:r>
          </a:p>
          <a:p>
            <a:pPr>
              <a:buFont typeface="+mj-lt"/>
              <a:buAutoNum type="arabicPeriod"/>
            </a:pPr>
            <a:r>
              <a:rPr lang="en-GB" sz="1200" dirty="0" smtClean="0"/>
              <a:t>We plan on advertising our game through Facebook which we anticipate will cost us around £500 initially for page promotion. We would also like to request a further £1500 for increasing our Google page rank by purchasing Google ad words through Google's search engine promotion schemes. Advertising in total will cost </a:t>
            </a:r>
            <a:r>
              <a:rPr lang="en-GB" sz="1200" b="1" dirty="0" smtClean="0"/>
              <a:t>£2000</a:t>
            </a:r>
            <a:r>
              <a:rPr lang="en-GB" sz="1200" b="1" dirty="0"/>
              <a:t> </a:t>
            </a:r>
            <a:endParaRPr lang="en-GB" sz="1200" b="1" dirty="0" smtClean="0"/>
          </a:p>
          <a:p>
            <a:pPr>
              <a:buFont typeface="+mj-lt"/>
              <a:buAutoNum type="arabicPeriod"/>
            </a:pPr>
            <a:r>
              <a:rPr lang="en-GB" sz="1200" dirty="0" smtClean="0"/>
              <a:t>We are going to rent space on a web server through an online web host for 3 years initially when we set-up the account through them. For hosting costs this will cost us around £300 and for domain name purchase (edenrising.com) this will cost an additional £10, totalling the website + hosting costs at </a:t>
            </a:r>
            <a:r>
              <a:rPr lang="en-GB" sz="1200" b="1" dirty="0" smtClean="0"/>
              <a:t>£310.</a:t>
            </a:r>
          </a:p>
          <a:p>
            <a:endParaRPr lang="en-GB" sz="1800" dirty="0" smtClean="0"/>
          </a:p>
          <a:p>
            <a:endParaRPr lang="en-GB" sz="1800" i="1" dirty="0"/>
          </a:p>
        </p:txBody>
      </p:sp>
      <p:pic>
        <p:nvPicPr>
          <p:cNvPr id="4" name="Picture 2" descr="\\TIV-FS04\Student User Data$\33391882\Desktop\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5800" y="152400"/>
            <a:ext cx="687732" cy="6858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p:cNvGraphicFramePr>
            <a:graphicFrameLocks noGrp="1"/>
          </p:cNvGraphicFramePr>
          <p:nvPr>
            <p:extLst>
              <p:ext uri="{D42A27DB-BD31-4B8C-83A1-F6EECF244321}">
                <p14:modId xmlns:p14="http://schemas.microsoft.com/office/powerpoint/2010/main" val="1181999900"/>
              </p:ext>
            </p:extLst>
          </p:nvPr>
        </p:nvGraphicFramePr>
        <p:xfrm>
          <a:off x="1371600" y="3733800"/>
          <a:ext cx="6096000" cy="2966720"/>
        </p:xfrm>
        <a:graphic>
          <a:graphicData uri="http://schemas.openxmlformats.org/drawingml/2006/table">
            <a:tbl>
              <a:tblPr firstRow="1" bandRow="1">
                <a:tableStyleId>{7DF18680-E054-41AD-8BC1-D1AEF772440D}</a:tableStyleId>
              </a:tblPr>
              <a:tblGrid>
                <a:gridCol w="3048000"/>
                <a:gridCol w="3048000"/>
              </a:tblGrid>
              <a:tr h="370840">
                <a:tc>
                  <a:txBody>
                    <a:bodyPr/>
                    <a:lstStyle/>
                    <a:p>
                      <a:r>
                        <a:rPr lang="en-GB" dirty="0" smtClean="0"/>
                        <a:t>Entity</a:t>
                      </a:r>
                      <a:endParaRPr lang="en-GB" dirty="0"/>
                    </a:p>
                  </a:txBody>
                  <a:tcPr/>
                </a:tc>
                <a:tc>
                  <a:txBody>
                    <a:bodyPr/>
                    <a:lstStyle/>
                    <a:p>
                      <a:r>
                        <a:rPr lang="en-GB" dirty="0" smtClean="0"/>
                        <a:t>Costs</a:t>
                      </a:r>
                      <a:endParaRPr lang="en-GB" dirty="0"/>
                    </a:p>
                  </a:txBody>
                  <a:tcPr/>
                </a:tc>
              </a:tr>
              <a:tr h="370840">
                <a:tc>
                  <a:txBody>
                    <a:bodyPr/>
                    <a:lstStyle/>
                    <a:p>
                      <a:r>
                        <a:rPr lang="en-GB" dirty="0" smtClean="0"/>
                        <a:t>Website Design</a:t>
                      </a:r>
                      <a:endParaRPr lang="en-GB" dirty="0"/>
                    </a:p>
                  </a:txBody>
                  <a:tcPr/>
                </a:tc>
                <a:tc>
                  <a:txBody>
                    <a:bodyPr/>
                    <a:lstStyle/>
                    <a:p>
                      <a:r>
                        <a:rPr lang="en-GB" dirty="0" smtClean="0"/>
                        <a:t>£0.00</a:t>
                      </a:r>
                      <a:endParaRPr lang="en-GB" dirty="0"/>
                    </a:p>
                  </a:txBody>
                  <a:tcPr/>
                </a:tc>
              </a:tr>
              <a:tr h="370840">
                <a:tc>
                  <a:txBody>
                    <a:bodyPr/>
                    <a:lstStyle/>
                    <a:p>
                      <a:r>
                        <a:rPr lang="en-GB" dirty="0" smtClean="0"/>
                        <a:t>Video Game Programming</a:t>
                      </a:r>
                      <a:endParaRPr lang="en-GB" dirty="0"/>
                    </a:p>
                  </a:txBody>
                  <a:tcPr/>
                </a:tc>
                <a:tc>
                  <a:txBody>
                    <a:bodyPr/>
                    <a:lstStyle/>
                    <a:p>
                      <a:r>
                        <a:rPr lang="en-GB" dirty="0" smtClean="0"/>
                        <a:t>£30,000</a:t>
                      </a:r>
                      <a:endParaRPr lang="en-GB" dirty="0"/>
                    </a:p>
                  </a:txBody>
                  <a:tcPr/>
                </a:tc>
              </a:tr>
              <a:tr h="370840">
                <a:tc>
                  <a:txBody>
                    <a:bodyPr/>
                    <a:lstStyle/>
                    <a:p>
                      <a:r>
                        <a:rPr lang="en-GB" dirty="0" smtClean="0"/>
                        <a:t>Video Game Graphic Design</a:t>
                      </a:r>
                      <a:endParaRPr lang="en-GB" dirty="0"/>
                    </a:p>
                  </a:txBody>
                  <a:tcPr/>
                </a:tc>
                <a:tc>
                  <a:txBody>
                    <a:bodyPr/>
                    <a:lstStyle/>
                    <a:p>
                      <a:r>
                        <a:rPr lang="en-GB" dirty="0" smtClean="0"/>
                        <a:t>£2000</a:t>
                      </a:r>
                      <a:endParaRPr lang="en-GB" dirty="0"/>
                    </a:p>
                  </a:txBody>
                  <a:tcPr/>
                </a:tc>
              </a:tr>
              <a:tr h="370840">
                <a:tc>
                  <a:txBody>
                    <a:bodyPr/>
                    <a:lstStyle/>
                    <a:p>
                      <a:r>
                        <a:rPr lang="en-GB" dirty="0" smtClean="0"/>
                        <a:t>Game Advertising Promotion</a:t>
                      </a:r>
                      <a:endParaRPr lang="en-GB" dirty="0"/>
                    </a:p>
                  </a:txBody>
                  <a:tcPr/>
                </a:tc>
                <a:tc>
                  <a:txBody>
                    <a:bodyPr/>
                    <a:lstStyle/>
                    <a:p>
                      <a:r>
                        <a:rPr lang="en-GB" dirty="0" smtClean="0"/>
                        <a:t>£2000</a:t>
                      </a:r>
                      <a:endParaRPr lang="en-GB" dirty="0"/>
                    </a:p>
                  </a:txBody>
                  <a:tcPr/>
                </a:tc>
              </a:tr>
              <a:tr h="370840">
                <a:tc>
                  <a:txBody>
                    <a:bodyPr/>
                    <a:lstStyle/>
                    <a:p>
                      <a:r>
                        <a:rPr lang="en-GB" dirty="0" smtClean="0"/>
                        <a:t>Web Server Hosting</a:t>
                      </a:r>
                      <a:endParaRPr lang="en-GB" dirty="0"/>
                    </a:p>
                  </a:txBody>
                  <a:tcPr/>
                </a:tc>
                <a:tc>
                  <a:txBody>
                    <a:bodyPr/>
                    <a:lstStyle/>
                    <a:p>
                      <a:r>
                        <a:rPr lang="en-GB" dirty="0" smtClean="0"/>
                        <a:t>£310.00</a:t>
                      </a:r>
                      <a:endParaRPr lang="en-GB" dirty="0"/>
                    </a:p>
                  </a:txBody>
                  <a:tcPr/>
                </a:tc>
              </a:tr>
              <a:tr h="370840">
                <a:tc>
                  <a:txBody>
                    <a:bodyPr/>
                    <a:lstStyle/>
                    <a:p>
                      <a:endParaRPr lang="en-GB"/>
                    </a:p>
                  </a:txBody>
                  <a:tcPr/>
                </a:tc>
                <a:tc>
                  <a:txBody>
                    <a:bodyPr/>
                    <a:lstStyle/>
                    <a:p>
                      <a:endParaRPr lang="en-GB"/>
                    </a:p>
                  </a:txBody>
                  <a:tcPr/>
                </a:tc>
              </a:tr>
              <a:tr h="370840">
                <a:tc>
                  <a:txBody>
                    <a:bodyPr/>
                    <a:lstStyle/>
                    <a:p>
                      <a:r>
                        <a:rPr lang="en-GB" dirty="0" smtClean="0"/>
                        <a:t>Total</a:t>
                      </a:r>
                      <a:endParaRPr lang="en-GB" b="1" dirty="0">
                        <a:solidFill>
                          <a:srgbClr val="FF0000"/>
                        </a:solidFill>
                      </a:endParaRPr>
                    </a:p>
                  </a:txBody>
                  <a:tcPr/>
                </a:tc>
                <a:tc>
                  <a:txBody>
                    <a:bodyPr/>
                    <a:lstStyle/>
                    <a:p>
                      <a:r>
                        <a:rPr lang="en-GB" dirty="0" smtClean="0"/>
                        <a:t>£34,310</a:t>
                      </a:r>
                      <a:endParaRPr lang="en-GB" b="1" dirty="0"/>
                    </a:p>
                  </a:txBody>
                  <a:tcPr/>
                </a:tc>
              </a:tr>
            </a:tbl>
          </a:graphicData>
        </a:graphic>
      </p:graphicFrame>
    </p:spTree>
    <p:extLst>
      <p:ext uri="{BB962C8B-B14F-4D97-AF65-F5344CB8AC3E}">
        <p14:creationId xmlns:p14="http://schemas.microsoft.com/office/powerpoint/2010/main" val="183735752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279</TotalTime>
  <Words>1867</Words>
  <Application>Microsoft Office PowerPoint</Application>
  <PresentationFormat>On-screen Show (4:3)</PresentationFormat>
  <Paragraphs>139</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PowerPoint Presentation</vt:lpstr>
      <vt:lpstr>The Story / Background</vt:lpstr>
      <vt:lpstr>Game Overview</vt:lpstr>
      <vt:lpstr>Game Platform</vt:lpstr>
      <vt:lpstr>Eden Rising</vt:lpstr>
      <vt:lpstr>Single Player Mode</vt:lpstr>
      <vt:lpstr>Online Gameplay (Attacking/Report)</vt:lpstr>
      <vt:lpstr>Unique Selling Point</vt:lpstr>
      <vt:lpstr>Finance/ Budget</vt:lpstr>
      <vt:lpstr>Finance/ Budget continued…</vt:lpstr>
      <vt:lpstr>Website Wireframe Concept</vt:lpstr>
      <vt:lpstr>Initial Concept Ideas… (Buildings)</vt:lpstr>
      <vt:lpstr>Initial Concept Ideas… (Factions)</vt:lpstr>
      <vt:lpstr>Initial Concept Ideas… (Units)</vt:lpstr>
      <vt:lpstr>Building’s List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Eden Rising</dc:title>
  <dc:creator>33391882</dc:creator>
  <cp:lastModifiedBy>33391882</cp:lastModifiedBy>
  <cp:revision>29</cp:revision>
  <dcterms:created xsi:type="dcterms:W3CDTF">2006-08-16T00:00:00Z</dcterms:created>
  <dcterms:modified xsi:type="dcterms:W3CDTF">2013-03-08T10:15:04Z</dcterms:modified>
</cp:coreProperties>
</file>

<file path=docProps/thumbnail.jpeg>
</file>